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86A5D6-8B12-43DF-A44F-43739573A1F8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C5CD1-89F5-45B3-9A8E-6046F53D1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02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05C0C6-C1DC-4401-A7DA-2307047C8A18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29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D40627-AF1F-48D2-813A-D05F4EBA71A0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80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0EDFE9-C1EA-4E58-B015-08B658FCB2D4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1800"/>
          </a:p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08592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3E2600-9B44-44E9-9248-0FD3D20D4404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402212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EA8A22-39C2-4DA7-8F7D-A3B21C5FA823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1331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6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20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72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E7A507-8AD8-4CCC-B00A-503D3BB34DE2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53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4400" y="4267200"/>
            <a:ext cx="5029200" cy="4102100"/>
          </a:xfrm>
          <a:noFill/>
        </p:spPr>
        <p:txBody>
          <a:bodyPr/>
          <a:lstStyle/>
          <a:p>
            <a:endParaRPr lang="en-US" sz="2000" i="1"/>
          </a:p>
        </p:txBody>
      </p:sp>
    </p:spTree>
    <p:extLst>
      <p:ext uri="{BB962C8B-B14F-4D97-AF65-F5344CB8AC3E}">
        <p14:creationId xmlns:p14="http://schemas.microsoft.com/office/powerpoint/2010/main" val="2346176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E8C415-F46B-4E99-8E41-6D3BBC7D40F1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2000" i="1"/>
          </a:p>
        </p:txBody>
      </p:sp>
    </p:spTree>
    <p:extLst>
      <p:ext uri="{BB962C8B-B14F-4D97-AF65-F5344CB8AC3E}">
        <p14:creationId xmlns:p14="http://schemas.microsoft.com/office/powerpoint/2010/main" val="1929248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A688BF-4825-478B-8C74-CE653CBAF061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2000" i="1"/>
          </a:p>
        </p:txBody>
      </p:sp>
    </p:spTree>
    <p:extLst>
      <p:ext uri="{BB962C8B-B14F-4D97-AF65-F5344CB8AC3E}">
        <p14:creationId xmlns:p14="http://schemas.microsoft.com/office/powerpoint/2010/main" val="1234947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2A5D47-346D-4E5D-9083-72881EBF8D1D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30700"/>
            <a:ext cx="5486400" cy="4102100"/>
          </a:xfrm>
          <a:noFill/>
        </p:spPr>
        <p:txBody>
          <a:bodyPr/>
          <a:lstStyle/>
          <a:p>
            <a:r>
              <a:rPr lang="en-US">
                <a:latin typeface="Symbol" panose="05050102010706020507" pitchFamily="18" charset="2"/>
              </a:rPr>
              <a:t> 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45267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ACC751-B8F5-486B-9CE6-7DC6C3F96A54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017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13452C-7771-488A-A4B0-DC5B6AB8DD6B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02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370A7A-3982-40F4-AAA0-BF21500C8C1B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151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0A9179-B9D4-45EA-9E56-518282779629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6936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4014BC-1625-4413-A514-A1CC7FCC6F44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1800" u="sng"/>
          </a:p>
        </p:txBody>
      </p:sp>
    </p:spTree>
    <p:extLst>
      <p:ext uri="{BB962C8B-B14F-4D97-AF65-F5344CB8AC3E}">
        <p14:creationId xmlns:p14="http://schemas.microsoft.com/office/powerpoint/2010/main" val="3832521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9C2C9E-87C8-425F-B50B-FC5993354ACA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716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893A88-255B-4F0E-B219-FD41898DB121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83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843BE1-E3C5-4651-869B-0B0B87B21D11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491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197762-1452-44CC-9255-E0D94D308031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452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443FF6-CBF3-498E-A193-81BDF9217FFF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805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C2505E-03FB-4082-A625-23AE694D2574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2015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4118B0-E91C-4693-A5AE-9219CF3E1CD1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0037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389BA3-2E0E-4303-A845-DC1E7E9C985B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597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0F49-8501-4848-A908-F8D6D66EAA2D}" type="datetime1">
              <a:rPr lang="en-US" smtClean="0"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38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DDB04-F93C-49AD-9528-D3B5C9F887B2}" type="datetime1">
              <a:rPr lang="en-US" smtClean="0"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361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92457-5F03-410F-9A02-A024AE1938EB}" type="datetime1">
              <a:rPr lang="en-US" smtClean="0"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359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1B6CB-DC44-4EAB-A8B3-479FDA7F3C28}" type="datetime1">
              <a:rPr lang="en-US" smtClean="0"/>
              <a:t>1/19/2019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596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F8DBA-D974-4E75-827D-085CCA6FE939}" type="datetime1">
              <a:rPr lang="en-US" smtClean="0"/>
              <a:t>1/19/2019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866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9C39C-C0C3-4F1B-B508-4AE591699AEC}" type="datetime1">
              <a:rPr lang="en-US" smtClean="0"/>
              <a:t>1/19/2019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273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D12E6-DB87-4847-8B6A-C9BEEEB8A546}" type="datetime1">
              <a:rPr lang="en-US" smtClean="0"/>
              <a:t>1/19/2019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29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9FF37-1860-4AD1-AF16-DE4C0C1B3864}" type="datetime1">
              <a:rPr lang="en-US" smtClean="0"/>
              <a:t>1/19/2019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545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BFC1-7A6A-44D3-8C70-1BB3D6035D59}" type="datetime1">
              <a:rPr lang="en-US" smtClean="0"/>
              <a:t>1/19/2019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87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AA8D1-3866-4896-9328-7A6F6FC70E9C}" type="datetime1">
              <a:rPr lang="en-US" smtClean="0"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612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9E21C-FF15-47A4-A501-EC77FCC72A22}" type="datetime1">
              <a:rPr lang="en-US" smtClean="0"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491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609600"/>
            <a:ext cx="11379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EA6B-D9B3-43FB-91F0-9C9A0BA817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888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31868-6E46-4F34-90EC-D1BEC3C767F5}" type="datetime1">
              <a:rPr lang="en-US" smtClean="0"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09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1"/>
            <a:ext cx="7772400" cy="1165225"/>
          </a:xfrm>
        </p:spPr>
        <p:txBody>
          <a:bodyPr anchor="ctr"/>
          <a:lstStyle/>
          <a:p>
            <a:pPr eaLnBrk="1" hangingPunct="1"/>
            <a:r>
              <a:rPr lang="en-US"/>
              <a:t>Leadership</a:t>
            </a:r>
          </a:p>
        </p:txBody>
      </p:sp>
      <p:sp>
        <p:nvSpPr>
          <p:cNvPr id="4100" name="Rectangle 8"/>
          <p:cNvSpPr>
            <a:spLocks noChangeArrowheads="1"/>
          </p:cNvSpPr>
          <p:nvPr/>
        </p:nvSpPr>
        <p:spPr bwMode="auto">
          <a:xfrm>
            <a:off x="2438401" y="3657600"/>
            <a:ext cx="74850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4400" b="1">
                <a:solidFill>
                  <a:srgbClr val="000066"/>
                </a:solidFill>
              </a:rPr>
              <a:t>Chapter 3 - Skills Approach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40941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0" y="1295400"/>
            <a:ext cx="4953000" cy="1143000"/>
          </a:xfrm>
        </p:spPr>
        <p:txBody>
          <a:bodyPr anchor="ctr"/>
          <a:lstStyle/>
          <a:p>
            <a:pPr eaLnBrk="1" hangingPunct="1"/>
            <a:r>
              <a:rPr lang="en-US" sz="5400"/>
              <a:t>Overview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58906" y="2743200"/>
            <a:ext cx="10009094" cy="3048000"/>
          </a:xfrm>
        </p:spPr>
        <p:txBody>
          <a:bodyPr/>
          <a:lstStyle/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 dirty="0"/>
              <a:t> Skills Approach Perspective 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 dirty="0"/>
              <a:t> Three-Skill Approach (Katz, 1955)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 dirty="0"/>
              <a:t> Skills-Based Model (Mumford, et al, 2000)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 dirty="0"/>
              <a:t> How Does the Skills Approach Work?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49315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609600"/>
            <a:ext cx="8534400" cy="838200"/>
          </a:xfrm>
        </p:spPr>
        <p:txBody>
          <a:bodyPr/>
          <a:lstStyle/>
          <a:p>
            <a:pPr algn="ctr" eaLnBrk="1" hangingPunct="1"/>
            <a:r>
              <a:rPr lang="en-US" dirty="0"/>
              <a:t>Skills Approach Description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247" y="2743200"/>
            <a:ext cx="5015753" cy="4114800"/>
          </a:xfrm>
        </p:spPr>
        <p:txBody>
          <a:bodyPr/>
          <a:lstStyle/>
          <a:p>
            <a:pPr eaLnBrk="1" hangingPunct="1"/>
            <a:r>
              <a:rPr lang="en-US" dirty="0"/>
              <a:t>Leader-centered perspective</a:t>
            </a:r>
          </a:p>
          <a:p>
            <a:pPr eaLnBrk="1" hangingPunct="1"/>
            <a:r>
              <a:rPr lang="en-US" dirty="0"/>
              <a:t>Emphasis on skills and abilities that can be learned and developed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477000" y="2667000"/>
            <a:ext cx="4979894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sz="2800" dirty="0">
                <a:solidFill>
                  <a:srgbClr val="333399"/>
                </a:solidFill>
                <a:latin typeface="Times New Roman" panose="02020603050405020304" pitchFamily="18" charset="0"/>
              </a:rPr>
              <a:t>Leadership skills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 - The ability to use one’s knowledge and competencies to accomplish a set of goals and objectives</a:t>
            </a:r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2857500" y="2057401"/>
            <a:ext cx="2057400" cy="466725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chemeClr val="bg1"/>
                </a:solidFill>
              </a:rPr>
              <a:t>Perspective</a:t>
            </a:r>
          </a:p>
        </p:txBody>
      </p:sp>
      <p:sp>
        <p:nvSpPr>
          <p:cNvPr id="8198" name="Text Box 8"/>
          <p:cNvSpPr txBox="1">
            <a:spLocks noChangeArrowheads="1"/>
          </p:cNvSpPr>
          <p:nvPr/>
        </p:nvSpPr>
        <p:spPr bwMode="auto">
          <a:xfrm>
            <a:off x="6934200" y="2057401"/>
            <a:ext cx="2057400" cy="466725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chemeClr val="bg1"/>
                </a:solidFill>
              </a:rPr>
              <a:t>Definition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17237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1788459" y="1828800"/>
            <a:ext cx="8315097" cy="1143000"/>
          </a:xfrm>
        </p:spPr>
        <p:txBody>
          <a:bodyPr anchor="ctr"/>
          <a:lstStyle/>
          <a:p>
            <a:pPr eaLnBrk="1" hangingPunct="1"/>
            <a:r>
              <a:rPr lang="en-US" sz="3200" dirty="0"/>
              <a:t>Three-Skill Approach (Katz, 1955)</a:t>
            </a:r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581400" y="3505200"/>
            <a:ext cx="6629400" cy="1752600"/>
          </a:xfrm>
        </p:spPr>
        <p:txBody>
          <a:bodyPr/>
          <a:lstStyle/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 dirty="0"/>
              <a:t> Technical Skill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 dirty="0"/>
              <a:t> Human Skill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 dirty="0"/>
              <a:t> Conceptual Skill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45964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81000"/>
            <a:ext cx="9144000" cy="914400"/>
          </a:xfrm>
        </p:spPr>
        <p:txBody>
          <a:bodyPr/>
          <a:lstStyle/>
          <a:p>
            <a:pPr algn="l" eaLnBrk="1" hangingPunct="1"/>
            <a:r>
              <a:rPr lang="en-US" sz="3600"/>
              <a:t>Basic Administrative Skills – Katz (1955)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3336926" y="2514600"/>
            <a:ext cx="58070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5699126" y="26320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29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81201"/>
            <a:ext cx="5715000" cy="4702175"/>
          </a:xfrm>
          <a:prstGeom prst="rect">
            <a:avLst/>
          </a:prstGeom>
          <a:noFill/>
          <a:ln w="25400">
            <a:solidFill>
              <a:srgbClr val="333399"/>
            </a:solidFill>
            <a:miter lim="800000"/>
            <a:headEnd/>
            <a:tailEnd/>
          </a:ln>
          <a:effectLst>
            <a:outerShdw dist="216273" dir="8385819" algn="ctr" rotWithShape="0">
              <a:srgbClr val="000066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294" name="Text Box 9"/>
          <p:cNvSpPr txBox="1">
            <a:spLocks noChangeArrowheads="1"/>
          </p:cNvSpPr>
          <p:nvPr/>
        </p:nvSpPr>
        <p:spPr bwMode="auto">
          <a:xfrm>
            <a:off x="1752600" y="1143000"/>
            <a:ext cx="6324600" cy="83185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400" b="1" i="1">
                <a:solidFill>
                  <a:schemeClr val="bg1"/>
                </a:solidFill>
              </a:rPr>
              <a:t>Management Skills Necessary at Various Levels of an Organization</a:t>
            </a: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1981200" y="2514601"/>
            <a:ext cx="2133600" cy="2031325"/>
          </a:xfrm>
          <a:prstGeom prst="rect">
            <a:avLst/>
          </a:prstGeom>
          <a:noFill/>
          <a:ln w="25400">
            <a:solidFill>
              <a:srgbClr val="33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000066"/>
              </a:buClr>
              <a:buFont typeface="Wingdings" panose="05000000000000000000" pitchFamily="2" charset="2"/>
              <a:buChar char="v"/>
              <a:defRPr/>
            </a:pPr>
            <a:r>
              <a:rPr lang="en-US">
                <a:latin typeface="Arial" panose="020B0604020202020204" pitchFamily="34" charset="0"/>
              </a:rPr>
              <a:t> Leaders need all three skills – but, skill ability/ importance changes based on level of management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90090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457200"/>
            <a:ext cx="8534400" cy="914400"/>
          </a:xfrm>
        </p:spPr>
        <p:txBody>
          <a:bodyPr/>
          <a:lstStyle/>
          <a:p>
            <a:pPr eaLnBrk="1" hangingPunct="1"/>
            <a:r>
              <a:rPr lang="en-US"/>
              <a:t>Technical Skill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676400"/>
            <a:ext cx="8229600" cy="48768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660066"/>
                </a:solidFill>
              </a:rPr>
              <a:t>Technical skill</a:t>
            </a:r>
            <a:r>
              <a:rPr lang="en-US"/>
              <a:t> - having knowledge about and being proficient in a specific type of work or activity.</a:t>
            </a:r>
          </a:p>
          <a:p>
            <a:pPr lvl="1" eaLnBrk="1" hangingPunct="1"/>
            <a:r>
              <a:rPr lang="en-US"/>
              <a:t>Specialized competencies</a:t>
            </a:r>
          </a:p>
          <a:p>
            <a:pPr lvl="1" eaLnBrk="1" hangingPunct="1"/>
            <a:r>
              <a:rPr lang="en-US"/>
              <a:t>Analytical ability</a:t>
            </a:r>
          </a:p>
          <a:p>
            <a:pPr lvl="1" eaLnBrk="1" hangingPunct="1"/>
            <a:r>
              <a:rPr lang="en-US"/>
              <a:t>Capability to use appropriate tools and  techniques</a:t>
            </a:r>
          </a:p>
          <a:p>
            <a:pPr lvl="1" eaLnBrk="1" hangingPunct="1">
              <a:buFontTx/>
              <a:buNone/>
            </a:pPr>
            <a:r>
              <a:rPr lang="en-US" sz="800"/>
              <a:t>  </a:t>
            </a:r>
          </a:p>
          <a:p>
            <a:pPr eaLnBrk="1" hangingPunct="1"/>
            <a:r>
              <a:rPr lang="en-US"/>
              <a:t>Technical skills involve </a:t>
            </a:r>
            <a:r>
              <a:rPr lang="en-US" b="1" i="1">
                <a:solidFill>
                  <a:srgbClr val="333399"/>
                </a:solidFill>
              </a:rPr>
              <a:t>hands-on</a:t>
            </a:r>
            <a:r>
              <a:rPr lang="en-US"/>
              <a:t> ability with a product or process</a:t>
            </a:r>
          </a:p>
          <a:p>
            <a:pPr eaLnBrk="1" hangingPunct="1"/>
            <a:endParaRPr lang="en-US" sz="800"/>
          </a:p>
          <a:p>
            <a:pPr eaLnBrk="1" hangingPunct="1"/>
            <a:r>
              <a:rPr lang="en-US"/>
              <a:t>Most important at </a:t>
            </a:r>
            <a:r>
              <a:rPr lang="en-US" b="1" i="1">
                <a:solidFill>
                  <a:srgbClr val="660066"/>
                </a:solidFill>
              </a:rPr>
              <a:t>lower</a:t>
            </a:r>
            <a:r>
              <a:rPr lang="en-US"/>
              <a:t> levels of management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48375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57200"/>
            <a:ext cx="8534400" cy="914400"/>
          </a:xfrm>
        </p:spPr>
        <p:txBody>
          <a:bodyPr/>
          <a:lstStyle/>
          <a:p>
            <a:pPr eaLnBrk="1" hangingPunct="1"/>
            <a:r>
              <a:rPr lang="en-US"/>
              <a:t>Human Skill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76400"/>
            <a:ext cx="83058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>
                <a:solidFill>
                  <a:srgbClr val="333399"/>
                </a:solidFill>
              </a:rPr>
              <a:t>Human skill</a:t>
            </a:r>
            <a:r>
              <a:rPr lang="en-US"/>
              <a:t> – having knowledge about and being able to work </a:t>
            </a:r>
            <a:r>
              <a:rPr lang="en-US" i="1"/>
              <a:t>with people</a:t>
            </a:r>
            <a:r>
              <a:rPr lang="en-US"/>
              <a:t>.</a:t>
            </a:r>
          </a:p>
          <a:p>
            <a:pPr eaLnBrk="1" hangingPunct="1">
              <a:lnSpc>
                <a:spcPct val="90000"/>
              </a:lnSpc>
            </a:pPr>
            <a:endParaRPr lang="en-US" sz="800"/>
          </a:p>
          <a:p>
            <a:pPr lvl="1" eaLnBrk="1" hangingPunct="1">
              <a:lnSpc>
                <a:spcPct val="90000"/>
              </a:lnSpc>
            </a:pPr>
            <a:r>
              <a:rPr lang="en-US"/>
              <a:t>Awareness of one’s own perspective and others’ perspectives at the same time</a:t>
            </a:r>
          </a:p>
          <a:p>
            <a:pPr lvl="1" eaLnBrk="1" hangingPunct="1">
              <a:lnSpc>
                <a:spcPct val="90000"/>
              </a:lnSpc>
            </a:pPr>
            <a:endParaRPr lang="en-US" sz="800"/>
          </a:p>
          <a:p>
            <a:pPr lvl="1" eaLnBrk="1" hangingPunct="1">
              <a:lnSpc>
                <a:spcPct val="90000"/>
              </a:lnSpc>
            </a:pPr>
            <a:r>
              <a:rPr lang="en-US" b="1" i="1">
                <a:solidFill>
                  <a:srgbClr val="006699"/>
                </a:solidFill>
              </a:rPr>
              <a:t>People skills</a:t>
            </a:r>
            <a:r>
              <a:rPr lang="en-US"/>
              <a:t> help a leader to assist group members in working cooperatively to achieve common goals</a:t>
            </a:r>
          </a:p>
          <a:p>
            <a:pPr lvl="1" eaLnBrk="1" hangingPunct="1">
              <a:lnSpc>
                <a:spcPct val="90000"/>
              </a:lnSpc>
            </a:pPr>
            <a:endParaRPr lang="en-US" sz="800"/>
          </a:p>
          <a:p>
            <a:pPr lvl="1" eaLnBrk="1" hangingPunct="1">
              <a:lnSpc>
                <a:spcPct val="90000"/>
              </a:lnSpc>
            </a:pPr>
            <a:r>
              <a:rPr lang="en-US"/>
              <a:t>Creates an atmosphere of trust where members feel they can become involved and impact decisions in the organization</a:t>
            </a:r>
          </a:p>
          <a:p>
            <a:pPr lvl="1" eaLnBrk="1" hangingPunct="1">
              <a:lnSpc>
                <a:spcPct val="90000"/>
              </a:lnSpc>
            </a:pPr>
            <a:endParaRPr lang="en-US" sz="800"/>
          </a:p>
          <a:p>
            <a:pPr lvl="1" eaLnBrk="1" hangingPunct="1">
              <a:lnSpc>
                <a:spcPct val="90000"/>
              </a:lnSpc>
            </a:pPr>
            <a:r>
              <a:rPr lang="en-US"/>
              <a:t>Important at </a:t>
            </a:r>
            <a:r>
              <a:rPr lang="en-US" b="1" i="1">
                <a:solidFill>
                  <a:srgbClr val="006699"/>
                </a:solidFill>
              </a:rPr>
              <a:t>all</a:t>
            </a:r>
            <a:r>
              <a:rPr lang="en-US" b="1" i="1">
                <a:solidFill>
                  <a:srgbClr val="6600CC"/>
                </a:solidFill>
              </a:rPr>
              <a:t> </a:t>
            </a:r>
            <a:r>
              <a:rPr lang="en-US"/>
              <a:t>levels of the organization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713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457200"/>
            <a:ext cx="8534400" cy="838200"/>
          </a:xfrm>
        </p:spPr>
        <p:txBody>
          <a:bodyPr/>
          <a:lstStyle/>
          <a:p>
            <a:pPr eaLnBrk="1" hangingPunct="1"/>
            <a:r>
              <a:rPr lang="en-US"/>
              <a:t>Conceptual Skill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524000"/>
            <a:ext cx="85344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>
                <a:solidFill>
                  <a:srgbClr val="333399"/>
                </a:solidFill>
              </a:rPr>
              <a:t>Conceptual skill</a:t>
            </a:r>
            <a:r>
              <a:rPr lang="en-US"/>
              <a:t> - the ability to do the mental work of shaping meaning of organizational policy or issues </a:t>
            </a:r>
            <a:r>
              <a:rPr lang="en-US" i="1"/>
              <a:t>(what company stands for and where it’s going)</a:t>
            </a:r>
          </a:p>
          <a:p>
            <a:pPr eaLnBrk="1" hangingPunct="1">
              <a:lnSpc>
                <a:spcPct val="90000"/>
              </a:lnSpc>
            </a:pPr>
            <a:endParaRPr lang="en-US" sz="900" i="1"/>
          </a:p>
          <a:p>
            <a:pPr lvl="1" eaLnBrk="1" hangingPunct="1">
              <a:lnSpc>
                <a:spcPct val="90000"/>
              </a:lnSpc>
            </a:pPr>
            <a:r>
              <a:rPr lang="en-US"/>
              <a:t>Works easily with </a:t>
            </a:r>
            <a:r>
              <a:rPr lang="en-US" b="1" i="1">
                <a:solidFill>
                  <a:srgbClr val="333399"/>
                </a:solidFill>
              </a:rPr>
              <a:t>abstraction</a:t>
            </a:r>
            <a:r>
              <a:rPr lang="en-US">
                <a:solidFill>
                  <a:srgbClr val="333399"/>
                </a:solidFill>
              </a:rPr>
              <a:t> </a:t>
            </a:r>
            <a:r>
              <a:rPr lang="en-US"/>
              <a:t>and </a:t>
            </a:r>
            <a:r>
              <a:rPr lang="en-US" b="1" i="1">
                <a:solidFill>
                  <a:srgbClr val="333399"/>
                </a:solidFill>
              </a:rPr>
              <a:t>hypothetical notions</a:t>
            </a:r>
          </a:p>
          <a:p>
            <a:pPr lvl="1" eaLnBrk="1" hangingPunct="1">
              <a:lnSpc>
                <a:spcPct val="90000"/>
              </a:lnSpc>
            </a:pPr>
            <a:endParaRPr lang="en-US" sz="900"/>
          </a:p>
          <a:p>
            <a:pPr lvl="1" eaLnBrk="1" hangingPunct="1">
              <a:lnSpc>
                <a:spcPct val="90000"/>
              </a:lnSpc>
            </a:pPr>
            <a:r>
              <a:rPr lang="en-US"/>
              <a:t>Central to creating and articulating a </a:t>
            </a:r>
            <a:r>
              <a:rPr lang="en-US" b="1" i="1">
                <a:solidFill>
                  <a:srgbClr val="006699"/>
                </a:solidFill>
              </a:rPr>
              <a:t>vision </a:t>
            </a:r>
            <a:r>
              <a:rPr lang="en-US"/>
              <a:t>and </a:t>
            </a:r>
            <a:r>
              <a:rPr lang="en-US" b="1" i="1">
                <a:solidFill>
                  <a:srgbClr val="333399"/>
                </a:solidFill>
              </a:rPr>
              <a:t>strategic plan</a:t>
            </a:r>
            <a:r>
              <a:rPr lang="en-US"/>
              <a:t> for an organization</a:t>
            </a:r>
          </a:p>
          <a:p>
            <a:pPr lvl="1" eaLnBrk="1" hangingPunct="1">
              <a:lnSpc>
                <a:spcPct val="90000"/>
              </a:lnSpc>
            </a:pPr>
            <a:endParaRPr lang="en-US" sz="900"/>
          </a:p>
          <a:p>
            <a:pPr lvl="1" eaLnBrk="1" hangingPunct="1">
              <a:lnSpc>
                <a:spcPct val="90000"/>
              </a:lnSpc>
            </a:pPr>
            <a:r>
              <a:rPr lang="en-US"/>
              <a:t>Most important at </a:t>
            </a:r>
            <a:r>
              <a:rPr lang="en-US" b="1" i="1">
                <a:solidFill>
                  <a:srgbClr val="333399"/>
                </a:solidFill>
              </a:rPr>
              <a:t>top</a:t>
            </a:r>
            <a:r>
              <a:rPr lang="en-US" b="1" i="1">
                <a:solidFill>
                  <a:srgbClr val="6600CC"/>
                </a:solidFill>
              </a:rPr>
              <a:t> </a:t>
            </a:r>
            <a:r>
              <a:rPr lang="en-US"/>
              <a:t>management levels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88374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914400"/>
            <a:ext cx="5943600" cy="990600"/>
          </a:xfrm>
        </p:spPr>
        <p:txBody>
          <a:bodyPr anchor="ctr"/>
          <a:lstStyle/>
          <a:p>
            <a:pPr eaLnBrk="1" hangingPunct="1"/>
            <a:r>
              <a:rPr lang="en-US" sz="4400">
                <a:solidFill>
                  <a:srgbClr val="003366"/>
                </a:solidFill>
              </a:rPr>
              <a:t>Skills-Based Model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8494" y="2225675"/>
            <a:ext cx="8283388" cy="3810000"/>
          </a:xfrm>
        </p:spPr>
        <p:txBody>
          <a:bodyPr/>
          <a:lstStyle/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 dirty="0"/>
              <a:t> Skills Model Perspective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 dirty="0"/>
              <a:t> Skills-Based Model</a:t>
            </a:r>
          </a:p>
          <a:p>
            <a:pPr lvl="1" algn="l" eaLnBrk="1" hangingPunct="1">
              <a:buFontTx/>
              <a:buChar char="–"/>
            </a:pPr>
            <a:r>
              <a:rPr lang="en-US" sz="2800" dirty="0"/>
              <a:t> Competencies</a:t>
            </a:r>
          </a:p>
          <a:p>
            <a:pPr lvl="1" algn="l" eaLnBrk="1" hangingPunct="1">
              <a:buFontTx/>
              <a:buChar char="–"/>
            </a:pPr>
            <a:r>
              <a:rPr lang="en-US" sz="2800" dirty="0"/>
              <a:t> Individual Attributes</a:t>
            </a:r>
          </a:p>
          <a:p>
            <a:pPr lvl="1" algn="l" eaLnBrk="1" hangingPunct="1">
              <a:buFontTx/>
              <a:buChar char="–"/>
            </a:pPr>
            <a:r>
              <a:rPr lang="en-US" sz="2800" dirty="0"/>
              <a:t> Leadership Outcomes</a:t>
            </a:r>
          </a:p>
          <a:p>
            <a:pPr lvl="1" algn="l" eaLnBrk="1" hangingPunct="1">
              <a:buFontTx/>
              <a:buChar char="–"/>
            </a:pPr>
            <a:r>
              <a:rPr lang="en-US" sz="2800" dirty="0"/>
              <a:t> Career Experiences</a:t>
            </a:r>
          </a:p>
          <a:p>
            <a:pPr lvl="1" algn="l" eaLnBrk="1" hangingPunct="1">
              <a:buFontTx/>
              <a:buChar char="–"/>
            </a:pPr>
            <a:r>
              <a:rPr lang="en-US" sz="2800" dirty="0"/>
              <a:t> Environmental Influences</a:t>
            </a:r>
          </a:p>
          <a:p>
            <a:pPr lvl="1" algn="l" eaLnBrk="1" hangingPunct="1">
              <a:buFontTx/>
              <a:buChar char="–"/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48009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57200"/>
            <a:ext cx="8534400" cy="1143000"/>
          </a:xfrm>
        </p:spPr>
        <p:txBody>
          <a:bodyPr/>
          <a:lstStyle/>
          <a:p>
            <a:pPr eaLnBrk="1" hangingPunct="1"/>
            <a:r>
              <a:rPr lang="en-US" sz="3200"/>
              <a:t>Skills Model Description</a:t>
            </a:r>
            <a:br>
              <a:rPr lang="en-US"/>
            </a:br>
            <a:r>
              <a:rPr lang="en-US" sz="2400"/>
              <a:t>(Mumford, Zaccaro, Harding, Jacobs, &amp; Fleishman, 2000)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2590800"/>
            <a:ext cx="43434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10000"/>
              </a:spcAft>
            </a:pPr>
            <a:r>
              <a:rPr lang="en-US" sz="2400">
                <a:solidFill>
                  <a:srgbClr val="333399"/>
                </a:solidFill>
              </a:rPr>
              <a:t>Research studies (1990s) goal: </a:t>
            </a:r>
            <a:r>
              <a:rPr lang="en-US" sz="2400"/>
              <a:t>to identify the leadership factors that create exemplary job performance in an organization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solidFill>
                  <a:srgbClr val="333399"/>
                </a:solidFill>
              </a:rPr>
              <a:t>Emphasizes the </a:t>
            </a:r>
            <a:r>
              <a:rPr lang="en-US" sz="2400" b="1" i="1">
                <a:solidFill>
                  <a:srgbClr val="006699"/>
                </a:solidFill>
              </a:rPr>
              <a:t>capabilities</a:t>
            </a:r>
            <a:r>
              <a:rPr lang="en-US" sz="2400">
                <a:solidFill>
                  <a:srgbClr val="333399"/>
                </a:solidFill>
              </a:rPr>
              <a:t> that make effective leadership possible rather than what leaders </a:t>
            </a:r>
            <a:r>
              <a:rPr lang="en-US" sz="2400" b="1" i="1">
                <a:solidFill>
                  <a:srgbClr val="006699"/>
                </a:solidFill>
              </a:rPr>
              <a:t>do</a:t>
            </a:r>
            <a:endParaRPr lang="en-US" sz="2400">
              <a:solidFill>
                <a:srgbClr val="006699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sz="2400">
              <a:solidFill>
                <a:srgbClr val="006699"/>
              </a:solidFill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477000" y="2057400"/>
            <a:ext cx="3505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743200" y="1905000"/>
            <a:ext cx="20574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chemeClr val="bg1"/>
                </a:solidFill>
              </a:rPr>
              <a:t>Perspective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6553200" y="1905001"/>
            <a:ext cx="3124200" cy="646331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Skills-Based Model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of</a:t>
            </a: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Leadership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6477000" y="2971800"/>
            <a:ext cx="38862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>
                <a:solidFill>
                  <a:srgbClr val="333399"/>
                </a:solidFill>
              </a:rPr>
              <a:t>Capability model</a:t>
            </a:r>
            <a:r>
              <a:rPr lang="en-US" sz="2400">
                <a:solidFill>
                  <a:schemeClr val="tx1"/>
                </a:solidFill>
              </a:rPr>
              <a:t> - Examines relationship between a leader’s knowledge &amp; skills &amp; the leader’s performance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400">
                <a:solidFill>
                  <a:schemeClr val="tx1"/>
                </a:solidFill>
              </a:rPr>
              <a:t>Suggests many people have the potential for leadership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47275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1" y="685800"/>
            <a:ext cx="8450263" cy="838200"/>
          </a:xfrm>
        </p:spPr>
        <p:txBody>
          <a:bodyPr/>
          <a:lstStyle/>
          <a:p>
            <a:pPr eaLnBrk="1" hangingPunct="1"/>
            <a:r>
              <a:rPr lang="en-US" sz="4000"/>
              <a:t>Skills Model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743200" y="1873250"/>
            <a:ext cx="7315200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sz="2400" b="1" i="1" u="sng"/>
              <a:t>Three Components of the Skills Model</a:t>
            </a:r>
            <a:endParaRPr lang="en-US" sz="1800" i="1" u="sng"/>
          </a:p>
          <a:p>
            <a:pPr>
              <a:spcBef>
                <a:spcPct val="50000"/>
              </a:spcBef>
              <a:buFontTx/>
              <a:buNone/>
            </a:pPr>
            <a:endParaRPr lang="en-US" sz="1800" i="1"/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967038"/>
            <a:ext cx="7315200" cy="2671762"/>
          </a:xfrm>
          <a:prstGeom prst="rect">
            <a:avLst/>
          </a:prstGeom>
          <a:noFill/>
          <a:ln w="25400">
            <a:solidFill>
              <a:srgbClr val="333399"/>
            </a:solidFill>
            <a:miter lim="800000"/>
            <a:headEnd/>
            <a:tailEnd/>
          </a:ln>
          <a:effectLst>
            <a:outerShdw dist="137372" dir="7421404" algn="ctr" rotWithShape="0">
              <a:srgbClr val="3333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1376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543800" cy="762000"/>
          </a:xfrm>
        </p:spPr>
        <p:txBody>
          <a:bodyPr/>
          <a:lstStyle/>
          <a:p>
            <a:pPr eaLnBrk="1" hangingPunct="1"/>
            <a:r>
              <a:rPr lang="en-US"/>
              <a:t>Competency Skills</a:t>
            </a:r>
          </a:p>
        </p:txBody>
      </p:sp>
      <p:sp>
        <p:nvSpPr>
          <p:cNvPr id="26627" name="Line 12"/>
          <p:cNvSpPr>
            <a:spLocks noChangeShapeType="1"/>
          </p:cNvSpPr>
          <p:nvPr/>
        </p:nvSpPr>
        <p:spPr bwMode="auto">
          <a:xfrm>
            <a:off x="3219450" y="2971800"/>
            <a:ext cx="0" cy="228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8" name="Line 13"/>
          <p:cNvSpPr>
            <a:spLocks noChangeShapeType="1"/>
          </p:cNvSpPr>
          <p:nvPr/>
        </p:nvSpPr>
        <p:spPr bwMode="auto">
          <a:xfrm>
            <a:off x="5886450" y="2971800"/>
            <a:ext cx="0" cy="228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Line 14"/>
          <p:cNvSpPr>
            <a:spLocks noChangeShapeType="1"/>
          </p:cNvSpPr>
          <p:nvPr/>
        </p:nvSpPr>
        <p:spPr bwMode="auto">
          <a:xfrm>
            <a:off x="8553450" y="2971800"/>
            <a:ext cx="0" cy="228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Rectangle 4"/>
          <p:cNvSpPr>
            <a:spLocks noChangeArrowheads="1"/>
          </p:cNvSpPr>
          <p:nvPr/>
        </p:nvSpPr>
        <p:spPr bwMode="auto">
          <a:xfrm>
            <a:off x="4362450" y="1447800"/>
            <a:ext cx="3124200" cy="91440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b="1">
                <a:solidFill>
                  <a:schemeClr val="bg1"/>
                </a:solidFill>
              </a:rPr>
              <a:t>Competencies</a:t>
            </a:r>
          </a:p>
        </p:txBody>
      </p:sp>
      <p:sp>
        <p:nvSpPr>
          <p:cNvPr id="26631" name="Line 6"/>
          <p:cNvSpPr>
            <a:spLocks noChangeShapeType="1"/>
          </p:cNvSpPr>
          <p:nvPr/>
        </p:nvSpPr>
        <p:spPr bwMode="auto">
          <a:xfrm>
            <a:off x="5886450" y="2362200"/>
            <a:ext cx="0" cy="609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Rectangle 7"/>
          <p:cNvSpPr>
            <a:spLocks noChangeArrowheads="1"/>
          </p:cNvSpPr>
          <p:nvPr/>
        </p:nvSpPr>
        <p:spPr bwMode="auto">
          <a:xfrm>
            <a:off x="2152650" y="3200400"/>
            <a:ext cx="2286000" cy="76200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000" b="1">
                <a:solidFill>
                  <a:schemeClr val="bg1"/>
                </a:solidFill>
              </a:rPr>
              <a:t>Problem Solving</a:t>
            </a:r>
          </a:p>
        </p:txBody>
      </p:sp>
      <p:sp>
        <p:nvSpPr>
          <p:cNvPr id="26633" name="Rectangle 8"/>
          <p:cNvSpPr>
            <a:spLocks noChangeArrowheads="1"/>
          </p:cNvSpPr>
          <p:nvPr/>
        </p:nvSpPr>
        <p:spPr bwMode="auto">
          <a:xfrm>
            <a:off x="4819650" y="3200400"/>
            <a:ext cx="2286000" cy="76200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000" b="1">
                <a:solidFill>
                  <a:schemeClr val="bg1"/>
                </a:solidFill>
              </a:rPr>
              <a:t>Social Judgment</a:t>
            </a:r>
          </a:p>
        </p:txBody>
      </p:sp>
      <p:sp>
        <p:nvSpPr>
          <p:cNvPr id="26634" name="Rectangle 9"/>
          <p:cNvSpPr>
            <a:spLocks noChangeArrowheads="1"/>
          </p:cNvSpPr>
          <p:nvPr/>
        </p:nvSpPr>
        <p:spPr bwMode="auto">
          <a:xfrm>
            <a:off x="7562850" y="3200400"/>
            <a:ext cx="2286000" cy="76200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000" b="1">
                <a:solidFill>
                  <a:schemeClr val="bg1"/>
                </a:solidFill>
              </a:rPr>
              <a:t>Knowledge</a:t>
            </a:r>
          </a:p>
        </p:txBody>
      </p:sp>
      <p:sp>
        <p:nvSpPr>
          <p:cNvPr id="26635" name="Line 10"/>
          <p:cNvSpPr>
            <a:spLocks noChangeShapeType="1"/>
          </p:cNvSpPr>
          <p:nvPr/>
        </p:nvSpPr>
        <p:spPr bwMode="auto">
          <a:xfrm>
            <a:off x="5810250" y="2971800"/>
            <a:ext cx="2743200" cy="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6" name="Line 11"/>
          <p:cNvSpPr>
            <a:spLocks noChangeShapeType="1"/>
          </p:cNvSpPr>
          <p:nvPr/>
        </p:nvSpPr>
        <p:spPr bwMode="auto">
          <a:xfrm flipH="1">
            <a:off x="3219450" y="2971800"/>
            <a:ext cx="2590800" cy="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7" name="Text Box 15"/>
          <p:cNvSpPr txBox="1">
            <a:spLocks noChangeArrowheads="1"/>
          </p:cNvSpPr>
          <p:nvPr/>
        </p:nvSpPr>
        <p:spPr bwMode="auto">
          <a:xfrm>
            <a:off x="2133600" y="4114801"/>
            <a:ext cx="22860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r>
              <a:rPr lang="en-US" sz="1800" b="1">
                <a:solidFill>
                  <a:schemeClr val="tx2"/>
                </a:solidFill>
              </a:rPr>
              <a:t> Creative ability to solve new/unusual, ill-defined organizational problems</a:t>
            </a:r>
          </a:p>
        </p:txBody>
      </p:sp>
      <p:sp>
        <p:nvSpPr>
          <p:cNvPr id="26638" name="Text Box 16"/>
          <p:cNvSpPr txBox="1">
            <a:spLocks noChangeArrowheads="1"/>
          </p:cNvSpPr>
          <p:nvPr/>
        </p:nvSpPr>
        <p:spPr bwMode="auto">
          <a:xfrm>
            <a:off x="4724400" y="4038600"/>
            <a:ext cx="2819400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r>
              <a:rPr lang="en-US" sz="1800" b="1">
                <a:solidFill>
                  <a:schemeClr val="tx2"/>
                </a:solidFill>
              </a:rPr>
              <a:t> Capacity to understand people   and social systems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800" b="1">
                <a:solidFill>
                  <a:schemeClr val="tx2"/>
                </a:solidFill>
              </a:rPr>
              <a:t>  </a:t>
            </a:r>
            <a:r>
              <a:rPr lang="en-US" sz="1600">
                <a:solidFill>
                  <a:srgbClr val="333399"/>
                </a:solidFill>
              </a:rPr>
              <a:t>- </a:t>
            </a:r>
            <a:r>
              <a:rPr lang="en-US" sz="1600" b="1" i="1">
                <a:solidFill>
                  <a:srgbClr val="333399"/>
                </a:solidFill>
              </a:rPr>
              <a:t>Perspective taking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600" b="1" i="1">
                <a:solidFill>
                  <a:srgbClr val="333399"/>
                </a:solidFill>
              </a:rPr>
              <a:t>  - Social  perceptiveness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600" b="1" i="1">
                <a:solidFill>
                  <a:srgbClr val="333399"/>
                </a:solidFill>
              </a:rPr>
              <a:t>  - Behavioral flexibility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600" b="1" i="1">
                <a:solidFill>
                  <a:srgbClr val="333399"/>
                </a:solidFill>
              </a:rPr>
              <a:t>  - Social performance</a:t>
            </a:r>
            <a:endParaRPr lang="en-US" sz="1600" b="1">
              <a:solidFill>
                <a:srgbClr val="333399"/>
              </a:solidFill>
            </a:endParaRPr>
          </a:p>
        </p:txBody>
      </p:sp>
      <p:sp>
        <p:nvSpPr>
          <p:cNvPr id="26639" name="Text Box 17"/>
          <p:cNvSpPr txBox="1">
            <a:spLocks noChangeArrowheads="1"/>
          </p:cNvSpPr>
          <p:nvPr/>
        </p:nvSpPr>
        <p:spPr bwMode="auto">
          <a:xfrm>
            <a:off x="7696200" y="4038601"/>
            <a:ext cx="24384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r>
              <a:rPr lang="en-US" sz="1800" b="1">
                <a:solidFill>
                  <a:schemeClr val="tx2"/>
                </a:solidFill>
              </a:rPr>
              <a:t> The accumulation of information &amp; the mental structures to organize the information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EA6B-D9B3-43FB-91F0-9C9A0BA8170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3695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04800"/>
            <a:ext cx="7543800" cy="762000"/>
          </a:xfrm>
        </p:spPr>
        <p:txBody>
          <a:bodyPr/>
          <a:lstStyle/>
          <a:p>
            <a:pPr eaLnBrk="1" hangingPunct="1"/>
            <a:r>
              <a:rPr lang="en-US"/>
              <a:t>Individual Attributes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419601" y="1219200"/>
            <a:ext cx="2892425" cy="914400"/>
          </a:xfrm>
          <a:prstGeom prst="rect">
            <a:avLst/>
          </a:prstGeom>
          <a:solidFill>
            <a:srgbClr val="00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b="1">
                <a:solidFill>
                  <a:schemeClr val="bg1"/>
                </a:solidFill>
              </a:rPr>
              <a:t>Individual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b="1">
                <a:solidFill>
                  <a:schemeClr val="bg1"/>
                </a:solidFill>
              </a:rPr>
              <a:t>Attributes</a:t>
            </a:r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>
            <a:off x="5867400" y="2133600"/>
            <a:ext cx="0" cy="609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1752600" y="2971800"/>
            <a:ext cx="2286000" cy="762000"/>
          </a:xfrm>
          <a:prstGeom prst="rect">
            <a:avLst/>
          </a:prstGeom>
          <a:solidFill>
            <a:srgbClr val="00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General Cognitive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Ability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28678" name="Line 8"/>
          <p:cNvSpPr>
            <a:spLocks noChangeShapeType="1"/>
          </p:cNvSpPr>
          <p:nvPr/>
        </p:nvSpPr>
        <p:spPr bwMode="auto">
          <a:xfrm>
            <a:off x="5638800" y="2743200"/>
            <a:ext cx="3962400" cy="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9" name="Line 9"/>
          <p:cNvSpPr>
            <a:spLocks noChangeShapeType="1"/>
          </p:cNvSpPr>
          <p:nvPr/>
        </p:nvSpPr>
        <p:spPr bwMode="auto">
          <a:xfrm flipH="1">
            <a:off x="2514600" y="2743200"/>
            <a:ext cx="3200400" cy="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Line 10"/>
          <p:cNvSpPr>
            <a:spLocks noChangeShapeType="1"/>
          </p:cNvSpPr>
          <p:nvPr/>
        </p:nvSpPr>
        <p:spPr bwMode="auto">
          <a:xfrm>
            <a:off x="2514600" y="2743200"/>
            <a:ext cx="0" cy="228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Line 11"/>
          <p:cNvSpPr>
            <a:spLocks noChangeShapeType="1"/>
          </p:cNvSpPr>
          <p:nvPr/>
        </p:nvSpPr>
        <p:spPr bwMode="auto">
          <a:xfrm>
            <a:off x="5105400" y="2743200"/>
            <a:ext cx="0" cy="228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Line 12"/>
          <p:cNvSpPr>
            <a:spLocks noChangeShapeType="1"/>
          </p:cNvSpPr>
          <p:nvPr/>
        </p:nvSpPr>
        <p:spPr bwMode="auto">
          <a:xfrm>
            <a:off x="9601200" y="2743200"/>
            <a:ext cx="0" cy="228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3" name="Text Box 13"/>
          <p:cNvSpPr txBox="1">
            <a:spLocks noChangeArrowheads="1"/>
          </p:cNvSpPr>
          <p:nvPr/>
        </p:nvSpPr>
        <p:spPr bwMode="auto">
          <a:xfrm>
            <a:off x="1524000" y="3810001"/>
            <a:ext cx="2990850" cy="278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r>
              <a:rPr lang="en-US" sz="1800" b="1">
                <a:solidFill>
                  <a:schemeClr val="tx2"/>
                </a:solidFill>
              </a:rPr>
              <a:t> Person’s intelligence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800" b="1">
                <a:solidFill>
                  <a:schemeClr val="tx2"/>
                </a:solidFill>
              </a:rPr>
              <a:t>  </a:t>
            </a:r>
            <a:r>
              <a:rPr lang="en-US" sz="1800" b="1">
                <a:solidFill>
                  <a:srgbClr val="333399"/>
                </a:solidFill>
              </a:rPr>
              <a:t>- </a:t>
            </a:r>
            <a:r>
              <a:rPr lang="en-US" sz="1800" b="1" i="1">
                <a:solidFill>
                  <a:srgbClr val="333399"/>
                </a:solidFill>
              </a:rPr>
              <a:t>Perceptual processing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800" b="1" i="1">
                <a:solidFill>
                  <a:srgbClr val="333399"/>
                </a:solidFill>
              </a:rPr>
              <a:t>  - Information processing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800" b="1" i="1">
                <a:solidFill>
                  <a:srgbClr val="333399"/>
                </a:solidFill>
              </a:rPr>
              <a:t>  - General reasoning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800" b="1" i="1">
                <a:solidFill>
                  <a:srgbClr val="333399"/>
                </a:solidFill>
              </a:rPr>
              <a:t>  - Creative &amp; divergent 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800" b="1" i="1">
                <a:solidFill>
                  <a:srgbClr val="333399"/>
                </a:solidFill>
              </a:rPr>
              <a:t>    thinking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800" b="1" i="1">
                <a:solidFill>
                  <a:srgbClr val="333399"/>
                </a:solidFill>
              </a:rPr>
              <a:t>  - Memory</a:t>
            </a:r>
          </a:p>
          <a:p>
            <a:pPr lvl="1">
              <a:spcBef>
                <a:spcPct val="0"/>
              </a:spcBef>
              <a:spcAft>
                <a:spcPct val="30000"/>
              </a:spcAft>
              <a:buFontTx/>
              <a:buChar char="•"/>
            </a:pPr>
            <a:endParaRPr lang="en-US" sz="1800" b="1">
              <a:solidFill>
                <a:srgbClr val="333399"/>
              </a:solidFill>
            </a:endParaRPr>
          </a:p>
        </p:txBody>
      </p:sp>
      <p:sp>
        <p:nvSpPr>
          <p:cNvPr id="28684" name="Text Box 14"/>
          <p:cNvSpPr txBox="1">
            <a:spLocks noChangeArrowheads="1"/>
          </p:cNvSpPr>
          <p:nvPr/>
        </p:nvSpPr>
        <p:spPr bwMode="auto">
          <a:xfrm>
            <a:off x="4495800" y="3810001"/>
            <a:ext cx="1752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r>
              <a:rPr lang="en-US" sz="1800" b="1">
                <a:solidFill>
                  <a:schemeClr val="tx2"/>
                </a:solidFill>
              </a:rPr>
              <a:t> Intellectual ability learned or acquired over time</a:t>
            </a:r>
          </a:p>
        </p:txBody>
      </p:sp>
      <p:sp>
        <p:nvSpPr>
          <p:cNvPr id="28685" name="Rectangle 16"/>
          <p:cNvSpPr>
            <a:spLocks noChangeArrowheads="1"/>
          </p:cNvSpPr>
          <p:nvPr/>
        </p:nvSpPr>
        <p:spPr bwMode="auto">
          <a:xfrm>
            <a:off x="4191000" y="2971800"/>
            <a:ext cx="1905000" cy="762000"/>
          </a:xfrm>
          <a:prstGeom prst="rect">
            <a:avLst/>
          </a:prstGeom>
          <a:solidFill>
            <a:srgbClr val="00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Crystallized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Cognitive Ability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28686" name="Rectangle 17"/>
          <p:cNvSpPr>
            <a:spLocks noChangeArrowheads="1"/>
          </p:cNvSpPr>
          <p:nvPr/>
        </p:nvSpPr>
        <p:spPr bwMode="auto">
          <a:xfrm>
            <a:off x="6324600" y="2971800"/>
            <a:ext cx="1905000" cy="762000"/>
          </a:xfrm>
          <a:prstGeom prst="rect">
            <a:avLst/>
          </a:prstGeom>
          <a:solidFill>
            <a:srgbClr val="00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Motivation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28687" name="Rectangle 18"/>
          <p:cNvSpPr>
            <a:spLocks noChangeArrowheads="1"/>
          </p:cNvSpPr>
          <p:nvPr/>
        </p:nvSpPr>
        <p:spPr bwMode="auto">
          <a:xfrm>
            <a:off x="8610600" y="2971800"/>
            <a:ext cx="1905000" cy="762000"/>
          </a:xfrm>
          <a:prstGeom prst="rect">
            <a:avLst/>
          </a:prstGeom>
          <a:solidFill>
            <a:srgbClr val="00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000">
                <a:solidFill>
                  <a:schemeClr val="bg1"/>
                </a:solidFill>
              </a:rPr>
              <a:t>Personality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28688" name="Line 19"/>
          <p:cNvSpPr>
            <a:spLocks noChangeShapeType="1"/>
          </p:cNvSpPr>
          <p:nvPr/>
        </p:nvSpPr>
        <p:spPr bwMode="auto">
          <a:xfrm>
            <a:off x="7239000" y="2743200"/>
            <a:ext cx="0" cy="228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9" name="Text Box 20"/>
          <p:cNvSpPr txBox="1">
            <a:spLocks noChangeArrowheads="1"/>
          </p:cNvSpPr>
          <p:nvPr/>
        </p:nvSpPr>
        <p:spPr bwMode="auto">
          <a:xfrm>
            <a:off x="6248401" y="3808413"/>
            <a:ext cx="2143125" cy="163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r>
              <a:rPr lang="en-US" sz="1800" b="1">
                <a:solidFill>
                  <a:schemeClr val="tx2"/>
                </a:solidFill>
              </a:rPr>
              <a:t> Three aspects of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1800" b="1">
                <a:solidFill>
                  <a:schemeClr val="tx2"/>
                </a:solidFill>
              </a:rPr>
              <a:t>   motivation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800" b="1">
                <a:solidFill>
                  <a:srgbClr val="333399"/>
                </a:solidFill>
              </a:rPr>
              <a:t>- </a:t>
            </a:r>
            <a:r>
              <a:rPr lang="en-US" sz="1800" b="1" i="1">
                <a:solidFill>
                  <a:srgbClr val="333399"/>
                </a:solidFill>
              </a:rPr>
              <a:t>Willingness 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800" b="1" i="1">
                <a:solidFill>
                  <a:srgbClr val="333399"/>
                </a:solidFill>
              </a:rPr>
              <a:t>- Dominance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800" b="1" i="1">
                <a:solidFill>
                  <a:srgbClr val="333399"/>
                </a:solidFill>
              </a:rPr>
              <a:t>- Social good</a:t>
            </a:r>
          </a:p>
        </p:txBody>
      </p:sp>
      <p:sp>
        <p:nvSpPr>
          <p:cNvPr id="28690" name="Text Box 21"/>
          <p:cNvSpPr txBox="1">
            <a:spLocks noChangeArrowheads="1"/>
          </p:cNvSpPr>
          <p:nvPr/>
        </p:nvSpPr>
        <p:spPr bwMode="auto">
          <a:xfrm>
            <a:off x="8585200" y="3810000"/>
            <a:ext cx="208280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r>
              <a:rPr lang="en-US" sz="1800" b="1">
                <a:solidFill>
                  <a:schemeClr val="tx1"/>
                </a:solidFill>
              </a:rPr>
              <a:t> Any characteristic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1800" b="1">
                <a:solidFill>
                  <a:schemeClr val="tx1"/>
                </a:solidFill>
              </a:rPr>
              <a:t>that helps people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1800" b="1">
                <a:solidFill>
                  <a:schemeClr val="tx1"/>
                </a:solidFill>
              </a:rPr>
              <a:t>cope with complex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1800" b="1">
                <a:solidFill>
                  <a:schemeClr val="tx1"/>
                </a:solidFill>
              </a:rPr>
              <a:t>organizational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1800" b="1">
                <a:solidFill>
                  <a:schemeClr val="tx1"/>
                </a:solidFill>
              </a:rPr>
              <a:t>situations is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1800" b="1">
                <a:solidFill>
                  <a:schemeClr val="tx1"/>
                </a:solidFill>
              </a:rPr>
              <a:t>probably related to leader performance</a:t>
            </a:r>
            <a:endParaRPr lang="en-US" sz="1800" b="1" i="1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EA6B-D9B3-43FB-91F0-9C9A0BA8170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3820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57200"/>
            <a:ext cx="7543800" cy="762000"/>
          </a:xfrm>
        </p:spPr>
        <p:txBody>
          <a:bodyPr/>
          <a:lstStyle/>
          <a:p>
            <a:pPr eaLnBrk="1" hangingPunct="1"/>
            <a:r>
              <a:rPr lang="en-US"/>
              <a:t>Leadership Outcomes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4343400" y="1371600"/>
            <a:ext cx="3124200" cy="914400"/>
          </a:xfrm>
          <a:prstGeom prst="rect">
            <a:avLst/>
          </a:prstGeom>
          <a:solidFill>
            <a:srgbClr val="00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800" b="1">
                <a:solidFill>
                  <a:schemeClr val="bg1"/>
                </a:solidFill>
              </a:rPr>
              <a:t>Leadership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800" b="1">
                <a:solidFill>
                  <a:schemeClr val="bg1"/>
                </a:solidFill>
              </a:rPr>
              <a:t>Outcomes</a:t>
            </a:r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>
            <a:off x="5867400" y="2286000"/>
            <a:ext cx="0" cy="4572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2133600" y="2971800"/>
            <a:ext cx="2514600" cy="762000"/>
          </a:xfrm>
          <a:prstGeom prst="rect">
            <a:avLst/>
          </a:prstGeom>
          <a:solidFill>
            <a:srgbClr val="00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chemeClr val="bg1"/>
                </a:solidFill>
              </a:rPr>
              <a:t>Problem Solving</a:t>
            </a:r>
          </a:p>
        </p:txBody>
      </p:sp>
      <p:sp>
        <p:nvSpPr>
          <p:cNvPr id="30726" name="Rectangle 7"/>
          <p:cNvSpPr>
            <a:spLocks noChangeArrowheads="1"/>
          </p:cNvSpPr>
          <p:nvPr/>
        </p:nvSpPr>
        <p:spPr bwMode="auto">
          <a:xfrm>
            <a:off x="7543800" y="2971800"/>
            <a:ext cx="2286000" cy="762000"/>
          </a:xfrm>
          <a:prstGeom prst="rect">
            <a:avLst/>
          </a:prstGeom>
          <a:solidFill>
            <a:srgbClr val="00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chemeClr val="bg1"/>
                </a:solidFill>
              </a:rPr>
              <a:t>Performance</a:t>
            </a:r>
          </a:p>
        </p:txBody>
      </p:sp>
      <p:sp>
        <p:nvSpPr>
          <p:cNvPr id="30727" name="Line 8"/>
          <p:cNvSpPr>
            <a:spLocks noChangeShapeType="1"/>
          </p:cNvSpPr>
          <p:nvPr/>
        </p:nvSpPr>
        <p:spPr bwMode="auto">
          <a:xfrm>
            <a:off x="5791200" y="2743200"/>
            <a:ext cx="2743200" cy="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Line 9"/>
          <p:cNvSpPr>
            <a:spLocks noChangeShapeType="1"/>
          </p:cNvSpPr>
          <p:nvPr/>
        </p:nvSpPr>
        <p:spPr bwMode="auto">
          <a:xfrm flipH="1">
            <a:off x="3200400" y="2743200"/>
            <a:ext cx="2590800" cy="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Line 10"/>
          <p:cNvSpPr>
            <a:spLocks noChangeShapeType="1"/>
          </p:cNvSpPr>
          <p:nvPr/>
        </p:nvSpPr>
        <p:spPr bwMode="auto">
          <a:xfrm>
            <a:off x="3200400" y="2743200"/>
            <a:ext cx="0" cy="228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Line 12"/>
          <p:cNvSpPr>
            <a:spLocks noChangeShapeType="1"/>
          </p:cNvSpPr>
          <p:nvPr/>
        </p:nvSpPr>
        <p:spPr bwMode="auto">
          <a:xfrm>
            <a:off x="8534400" y="2743200"/>
            <a:ext cx="0" cy="228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Text Box 13"/>
          <p:cNvSpPr txBox="1">
            <a:spLocks noChangeArrowheads="1"/>
          </p:cNvSpPr>
          <p:nvPr/>
        </p:nvSpPr>
        <p:spPr bwMode="auto">
          <a:xfrm>
            <a:off x="1981200" y="3808414"/>
            <a:ext cx="4572000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r>
              <a:rPr lang="en-US" sz="1800" b="1">
                <a:solidFill>
                  <a:schemeClr val="tx2"/>
                </a:solidFill>
              </a:rPr>
              <a:t> Criteria = originality &amp; quality of solutions to problem situations – good  problem solving involves creating solutions that are: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800" b="1">
                <a:solidFill>
                  <a:schemeClr val="tx2"/>
                </a:solidFill>
              </a:rPr>
              <a:t> </a:t>
            </a:r>
            <a:r>
              <a:rPr lang="en-US" sz="1800" b="1" i="1">
                <a:solidFill>
                  <a:srgbClr val="333399"/>
                </a:solidFill>
              </a:rPr>
              <a:t>- Logical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800" b="1" i="1">
                <a:solidFill>
                  <a:srgbClr val="333399"/>
                </a:solidFill>
              </a:rPr>
              <a:t> - Effective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800" b="1" i="1">
                <a:solidFill>
                  <a:srgbClr val="333399"/>
                </a:solidFill>
              </a:rPr>
              <a:t> - Unique</a:t>
            </a:r>
          </a:p>
          <a:p>
            <a:pPr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sz="1800" b="1" i="1">
                <a:solidFill>
                  <a:srgbClr val="333399"/>
                </a:solidFill>
              </a:rPr>
              <a:t> - Go beyond given information</a:t>
            </a:r>
          </a:p>
        </p:txBody>
      </p:sp>
      <p:sp>
        <p:nvSpPr>
          <p:cNvPr id="30732" name="Text Box 15"/>
          <p:cNvSpPr txBox="1">
            <a:spLocks noChangeArrowheads="1"/>
          </p:cNvSpPr>
          <p:nvPr/>
        </p:nvSpPr>
        <p:spPr bwMode="auto">
          <a:xfrm>
            <a:off x="7543800" y="3810001"/>
            <a:ext cx="2819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Char char="•"/>
            </a:pPr>
            <a:r>
              <a:rPr lang="en-US" sz="1800" b="1">
                <a:solidFill>
                  <a:schemeClr val="tx2"/>
                </a:solidFill>
              </a:rPr>
              <a:t> Degree to which a leader has successfully performed his/her assigned duties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EA6B-D9B3-43FB-91F0-9C9A0BA8170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6759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1" y="457200"/>
            <a:ext cx="8450263" cy="838200"/>
          </a:xfrm>
        </p:spPr>
        <p:txBody>
          <a:bodyPr/>
          <a:lstStyle/>
          <a:p>
            <a:pPr eaLnBrk="1" hangingPunct="1"/>
            <a:r>
              <a:rPr lang="en-US" sz="4000"/>
              <a:t>Skills Model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352800" y="1447800"/>
            <a:ext cx="7315200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sz="2000" b="1" i="1" u="sng"/>
              <a:t>        </a:t>
            </a:r>
            <a:r>
              <a:rPr lang="en-US" sz="2400" b="1" i="1" u="sng"/>
              <a:t>Skills Model of Leadership</a:t>
            </a:r>
            <a:r>
              <a:rPr lang="en-US" sz="2400" i="1" u="sng"/>
              <a:t>  	</a:t>
            </a:r>
            <a:r>
              <a:rPr lang="en-US" sz="2000" i="1" u="sng"/>
              <a:t>    </a:t>
            </a:r>
            <a:endParaRPr lang="en-US" sz="1800" i="1" u="sng"/>
          </a:p>
          <a:p>
            <a:pPr>
              <a:spcBef>
                <a:spcPct val="50000"/>
              </a:spcBef>
              <a:buFontTx/>
              <a:buNone/>
            </a:pPr>
            <a:endParaRPr lang="en-US" sz="1800" i="1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50" y="2070100"/>
            <a:ext cx="7537450" cy="4178300"/>
          </a:xfrm>
          <a:prstGeom prst="rect">
            <a:avLst/>
          </a:prstGeom>
          <a:noFill/>
          <a:ln w="25400">
            <a:solidFill>
              <a:srgbClr val="333399"/>
            </a:solidFill>
            <a:miter lim="800000"/>
            <a:headEnd/>
            <a:tailEnd/>
          </a:ln>
          <a:effectLst>
            <a:outerShdw dist="127000" dir="7612194" algn="ctr" rotWithShape="0">
              <a:srgbClr val="333399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05493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04800"/>
            <a:ext cx="7543800" cy="762000"/>
          </a:xfrm>
        </p:spPr>
        <p:txBody>
          <a:bodyPr/>
          <a:lstStyle/>
          <a:p>
            <a:pPr eaLnBrk="1" hangingPunct="1"/>
            <a:r>
              <a:rPr lang="en-US"/>
              <a:t>Career Experiences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343400" y="1219200"/>
            <a:ext cx="3124200" cy="914400"/>
          </a:xfrm>
          <a:prstGeom prst="rect">
            <a:avLst/>
          </a:prstGeom>
          <a:solidFill>
            <a:srgbClr val="006699"/>
          </a:solidFill>
          <a:ln w="9525">
            <a:solidFill>
              <a:srgbClr val="0066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b="1">
                <a:solidFill>
                  <a:schemeClr val="bg1"/>
                </a:solidFill>
              </a:rPr>
              <a:t>Career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b="1">
                <a:solidFill>
                  <a:schemeClr val="bg1"/>
                </a:solidFill>
              </a:rPr>
              <a:t>Experiences</a:t>
            </a:r>
          </a:p>
        </p:txBody>
      </p:sp>
      <p:sp>
        <p:nvSpPr>
          <p:cNvPr id="34820" name="Line 4"/>
          <p:cNvSpPr>
            <a:spLocks noChangeShapeType="1"/>
          </p:cNvSpPr>
          <p:nvPr/>
        </p:nvSpPr>
        <p:spPr bwMode="auto">
          <a:xfrm>
            <a:off x="5867400" y="2133600"/>
            <a:ext cx="0" cy="609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1676400" y="2971800"/>
            <a:ext cx="2057400" cy="762000"/>
          </a:xfrm>
          <a:prstGeom prst="rect">
            <a:avLst/>
          </a:prstGeom>
          <a:solidFill>
            <a:srgbClr val="006699"/>
          </a:solidFill>
          <a:ln w="9525">
            <a:solidFill>
              <a:srgbClr val="0066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000" b="1">
                <a:solidFill>
                  <a:schemeClr val="bg1"/>
                </a:solidFill>
              </a:rPr>
              <a:t>Challenging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000" b="1">
                <a:solidFill>
                  <a:schemeClr val="bg1"/>
                </a:solidFill>
              </a:rPr>
              <a:t>Assignments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5638800" y="2743200"/>
            <a:ext cx="3962400" cy="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 flipH="1">
            <a:off x="2514600" y="2743200"/>
            <a:ext cx="3200400" cy="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2514600" y="2743200"/>
            <a:ext cx="0" cy="228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4953000" y="2743200"/>
            <a:ext cx="0" cy="228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>
            <a:off x="9601200" y="2743200"/>
            <a:ext cx="0" cy="228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1981200" y="4343400"/>
            <a:ext cx="8458200" cy="941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30000"/>
              </a:spcAft>
            </a:pPr>
            <a:endParaRPr lang="en-US" sz="2400" b="1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  <a:spcAft>
                <a:spcPct val="30000"/>
              </a:spcAft>
            </a:pPr>
            <a:endParaRPr lang="en-US" sz="2400" b="1">
              <a:solidFill>
                <a:schemeClr val="tx2"/>
              </a:solidFill>
            </a:endParaRPr>
          </a:p>
        </p:txBody>
      </p:sp>
      <p:sp>
        <p:nvSpPr>
          <p:cNvPr id="34828" name="Rectangle 13"/>
          <p:cNvSpPr>
            <a:spLocks noChangeArrowheads="1"/>
          </p:cNvSpPr>
          <p:nvPr/>
        </p:nvSpPr>
        <p:spPr bwMode="auto">
          <a:xfrm>
            <a:off x="3962400" y="2971800"/>
            <a:ext cx="2057400" cy="762000"/>
          </a:xfrm>
          <a:prstGeom prst="rect">
            <a:avLst/>
          </a:prstGeom>
          <a:solidFill>
            <a:srgbClr val="006699"/>
          </a:solidFill>
          <a:ln w="9525">
            <a:solidFill>
              <a:srgbClr val="0066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000" b="1">
                <a:solidFill>
                  <a:schemeClr val="bg1"/>
                </a:solidFill>
              </a:rPr>
              <a:t>Mentoring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34829" name="Rectangle 14"/>
          <p:cNvSpPr>
            <a:spLocks noChangeArrowheads="1"/>
          </p:cNvSpPr>
          <p:nvPr/>
        </p:nvSpPr>
        <p:spPr bwMode="auto">
          <a:xfrm>
            <a:off x="6248400" y="2971800"/>
            <a:ext cx="2057400" cy="762000"/>
          </a:xfrm>
          <a:prstGeom prst="rect">
            <a:avLst/>
          </a:prstGeom>
          <a:solidFill>
            <a:srgbClr val="006699"/>
          </a:solidFill>
          <a:ln w="9525">
            <a:solidFill>
              <a:srgbClr val="0066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000" b="1">
                <a:solidFill>
                  <a:schemeClr val="bg1"/>
                </a:solidFill>
              </a:rPr>
              <a:t>Appropriate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000" b="1">
                <a:solidFill>
                  <a:schemeClr val="bg1"/>
                </a:solidFill>
              </a:rPr>
              <a:t>Training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34830" name="Rectangle 15"/>
          <p:cNvSpPr>
            <a:spLocks noChangeArrowheads="1"/>
          </p:cNvSpPr>
          <p:nvPr/>
        </p:nvSpPr>
        <p:spPr bwMode="auto">
          <a:xfrm>
            <a:off x="8458200" y="2971800"/>
            <a:ext cx="2133600" cy="914400"/>
          </a:xfrm>
          <a:prstGeom prst="rect">
            <a:avLst/>
          </a:prstGeom>
          <a:solidFill>
            <a:srgbClr val="006699"/>
          </a:solidFill>
          <a:ln w="9525">
            <a:solidFill>
              <a:srgbClr val="0066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000" b="1">
                <a:solidFill>
                  <a:schemeClr val="bg1"/>
                </a:solidFill>
              </a:rPr>
              <a:t>Hands-on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000" b="1">
                <a:solidFill>
                  <a:schemeClr val="bg1"/>
                </a:solidFill>
              </a:rPr>
              <a:t> Experience With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000" b="1">
                <a:solidFill>
                  <a:schemeClr val="bg1"/>
                </a:solidFill>
              </a:rPr>
              <a:t>Novelty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34831" name="Line 16"/>
          <p:cNvSpPr>
            <a:spLocks noChangeShapeType="1"/>
          </p:cNvSpPr>
          <p:nvPr/>
        </p:nvSpPr>
        <p:spPr bwMode="auto">
          <a:xfrm>
            <a:off x="7239000" y="2743200"/>
            <a:ext cx="0" cy="228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32" name="Rectangle 19"/>
          <p:cNvSpPr>
            <a:spLocks noChangeArrowheads="1"/>
          </p:cNvSpPr>
          <p:nvPr/>
        </p:nvSpPr>
        <p:spPr bwMode="auto">
          <a:xfrm>
            <a:off x="2133600" y="3962400"/>
            <a:ext cx="7848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10000"/>
              </a:spcAft>
            </a:pPr>
            <a:r>
              <a:rPr lang="en-US" sz="2400" b="1">
                <a:solidFill>
                  <a:schemeClr val="tx2"/>
                </a:solidFill>
              </a:rPr>
              <a:t>Experience gained during career influences leader’s knowledge &amp; skills to solve complex problems</a:t>
            </a:r>
            <a:r>
              <a:rPr lang="en-US" sz="2400">
                <a:solidFill>
                  <a:srgbClr val="333399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>
                <a:solidFill>
                  <a:schemeClr val="tx2"/>
                </a:solidFill>
              </a:rPr>
              <a:t>Leaders learn and develop higher levels of conceptual capacity if they progressively confront more complex and long-term problems as they ascend the organizational hierarchy</a:t>
            </a:r>
            <a:r>
              <a:rPr lang="en-US" sz="2400">
                <a:solidFill>
                  <a:srgbClr val="333399"/>
                </a:solidFill>
              </a:rPr>
              <a:t> </a:t>
            </a:r>
            <a:endParaRPr lang="en-US" sz="2400">
              <a:solidFill>
                <a:srgbClr val="006699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EA6B-D9B3-43FB-91F0-9C9A0BA8170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6165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533400"/>
            <a:ext cx="7543800" cy="762000"/>
          </a:xfrm>
        </p:spPr>
        <p:txBody>
          <a:bodyPr/>
          <a:lstStyle/>
          <a:p>
            <a:pPr eaLnBrk="1" hangingPunct="1"/>
            <a:r>
              <a:rPr lang="en-US"/>
              <a:t>Environmental Influences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4343400" y="1524000"/>
            <a:ext cx="3124200" cy="914400"/>
          </a:xfrm>
          <a:prstGeom prst="rect">
            <a:avLst/>
          </a:prstGeom>
          <a:solidFill>
            <a:srgbClr val="00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</a:rPr>
              <a:t>Environmental</a:t>
            </a:r>
          </a:p>
          <a:p>
            <a:pPr algn="ctr">
              <a:defRPr/>
            </a:pPr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</a:rPr>
              <a:t>Influences</a:t>
            </a:r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5867400" y="2438400"/>
            <a:ext cx="0" cy="609600"/>
          </a:xfrm>
          <a:prstGeom prst="line">
            <a:avLst/>
          </a:prstGeom>
          <a:noFill/>
          <a:ln w="76200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69" name="Rectangle 13"/>
          <p:cNvSpPr>
            <a:spLocks noChangeArrowheads="1"/>
          </p:cNvSpPr>
          <p:nvPr/>
        </p:nvSpPr>
        <p:spPr bwMode="auto">
          <a:xfrm>
            <a:off x="4724400" y="3048000"/>
            <a:ext cx="2590800" cy="914400"/>
          </a:xfrm>
          <a:prstGeom prst="rect">
            <a:avLst/>
          </a:prstGeom>
          <a:solidFill>
            <a:srgbClr val="00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000" b="1">
                <a:solidFill>
                  <a:schemeClr val="bg1"/>
                </a:solidFill>
              </a:rPr>
              <a:t>Factors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000" b="1">
                <a:solidFill>
                  <a:schemeClr val="bg1"/>
                </a:solidFill>
              </a:rPr>
              <a:t>Outside of Leader’s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000" b="1">
                <a:solidFill>
                  <a:schemeClr val="bg1"/>
                </a:solidFill>
              </a:rPr>
              <a:t>Control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36870" name="Rectangle 16"/>
          <p:cNvSpPr>
            <a:spLocks noChangeArrowheads="1"/>
          </p:cNvSpPr>
          <p:nvPr/>
        </p:nvSpPr>
        <p:spPr bwMode="auto">
          <a:xfrm>
            <a:off x="2057400" y="4191000"/>
            <a:ext cx="78486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30000"/>
              </a:spcAft>
            </a:pPr>
            <a:r>
              <a:rPr lang="en-US" sz="2400" b="1">
                <a:solidFill>
                  <a:schemeClr val="tx2"/>
                </a:solidFill>
              </a:rPr>
              <a:t>Factors in a leader’s situation that lie outside of the leader’s competencies, characteristics, and experiences</a:t>
            </a:r>
          </a:p>
          <a:p>
            <a:pPr lvl="1">
              <a:spcBef>
                <a:spcPct val="0"/>
              </a:spcBef>
              <a:spcAft>
                <a:spcPct val="30000"/>
              </a:spcAft>
            </a:pPr>
            <a:r>
              <a:rPr lang="en-US" sz="2400" b="1" i="1">
                <a:solidFill>
                  <a:srgbClr val="333399"/>
                </a:solidFill>
              </a:rPr>
              <a:t>Outdated technology</a:t>
            </a:r>
          </a:p>
          <a:p>
            <a:pPr lvl="1">
              <a:spcBef>
                <a:spcPct val="0"/>
              </a:spcBef>
              <a:spcAft>
                <a:spcPct val="30000"/>
              </a:spcAft>
            </a:pPr>
            <a:r>
              <a:rPr lang="en-US" sz="2400" b="1" i="1">
                <a:solidFill>
                  <a:srgbClr val="333399"/>
                </a:solidFill>
              </a:rPr>
              <a:t>Subordinates’</a:t>
            </a:r>
            <a:endParaRPr lang="en-US" sz="2400" b="1">
              <a:solidFill>
                <a:srgbClr val="333399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EA6B-D9B3-43FB-91F0-9C9A0BA8170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21660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0" y="990600"/>
            <a:ext cx="6096000" cy="1447800"/>
          </a:xfrm>
        </p:spPr>
        <p:txBody>
          <a:bodyPr anchor="ctr"/>
          <a:lstStyle/>
          <a:p>
            <a:pPr eaLnBrk="1" hangingPunct="1"/>
            <a:r>
              <a:rPr lang="en-US" sz="4400">
                <a:solidFill>
                  <a:srgbClr val="003366"/>
                </a:solidFill>
              </a:rPr>
              <a:t>How Does the Skills Approach Work?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1400" y="3276600"/>
            <a:ext cx="5562600" cy="1905000"/>
          </a:xfrm>
        </p:spPr>
        <p:txBody>
          <a:bodyPr>
            <a:normAutofit fontScale="92500" lnSpcReduction="20000"/>
          </a:bodyPr>
          <a:lstStyle/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/>
              <a:t> Focus of Skills Approach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/>
              <a:t> Strengths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/>
              <a:t> Criticisms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/>
              <a:t> Application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66485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81000"/>
            <a:ext cx="8382000" cy="762000"/>
          </a:xfrm>
        </p:spPr>
        <p:txBody>
          <a:bodyPr/>
          <a:lstStyle/>
          <a:p>
            <a:pPr eaLnBrk="1" hangingPunct="1"/>
            <a:r>
              <a:rPr lang="en-US"/>
              <a:t>Skills Approach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095500" y="2133600"/>
            <a:ext cx="3619500" cy="4114800"/>
          </a:xfrm>
        </p:spPr>
        <p:txBody>
          <a:bodyPr/>
          <a:lstStyle/>
          <a:p>
            <a:pPr eaLnBrk="1" hangingPunct="1"/>
            <a:r>
              <a:rPr lang="en-US"/>
              <a:t>Focus is primarily </a:t>
            </a:r>
            <a:r>
              <a:rPr lang="en-US" b="1" i="1">
                <a:solidFill>
                  <a:srgbClr val="800080"/>
                </a:solidFill>
              </a:rPr>
              <a:t>descriptive</a:t>
            </a:r>
            <a:r>
              <a:rPr lang="en-US"/>
              <a:t> – it describes leadership from skills perspective</a:t>
            </a:r>
          </a:p>
          <a:p>
            <a:pPr eaLnBrk="1" hangingPunct="1"/>
            <a:r>
              <a:rPr lang="en-US"/>
              <a:t>Provides structure for understanding the nature of effective leadership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943600" y="2133600"/>
            <a:ext cx="41910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/>
              <a:t> </a:t>
            </a:r>
            <a:r>
              <a:rPr lang="en-US" sz="2400" b="1">
                <a:solidFill>
                  <a:srgbClr val="006699"/>
                </a:solidFill>
              </a:rPr>
              <a:t>Katz (1955)</a:t>
            </a:r>
            <a:r>
              <a:rPr lang="en-US" sz="2400"/>
              <a:t> suggests importance of particular leadership skills varies depending where leaders reside in management hierarchy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>
                <a:solidFill>
                  <a:srgbClr val="333399"/>
                </a:solidFill>
              </a:rPr>
              <a:t>Mumford et al. (2000)</a:t>
            </a:r>
            <a:r>
              <a:rPr lang="en-US" sz="2400"/>
              <a:t> suggest leadership outcomes are direct result of leader’s skilled competency in problem solving, social judgment &amp; knowledge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2857500" y="1447800"/>
            <a:ext cx="2057400" cy="457200"/>
          </a:xfrm>
          <a:prstGeom prst="rect">
            <a:avLst/>
          </a:prstGeom>
          <a:solidFill>
            <a:srgbClr val="0066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chemeClr val="bg1"/>
                </a:solidFill>
              </a:rPr>
              <a:t>Focus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6019800" y="1295401"/>
            <a:ext cx="3657600" cy="830997"/>
          </a:xfrm>
          <a:prstGeom prst="rect">
            <a:avLst/>
          </a:prstGeom>
          <a:solidFill>
            <a:srgbClr val="0066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v"/>
              <a:defRPr sz="32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chemeClr val="bg1"/>
                </a:solidFill>
              </a:rPr>
              <a:t>Principal Research Perspectives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98943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609600"/>
            <a:ext cx="8534400" cy="838200"/>
          </a:xfrm>
        </p:spPr>
        <p:txBody>
          <a:bodyPr/>
          <a:lstStyle/>
          <a:p>
            <a:pPr eaLnBrk="1" hangingPunct="1"/>
            <a:r>
              <a:rPr lang="en-US"/>
              <a:t>Strengths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752600"/>
            <a:ext cx="8077200" cy="4800600"/>
          </a:xfrm>
        </p:spPr>
        <p:txBody>
          <a:bodyPr/>
          <a:lstStyle/>
          <a:p>
            <a:pPr eaLnBrk="1" hangingPunct="1"/>
            <a:r>
              <a:rPr lang="en-US"/>
              <a:t>First approach to conceptualize and create a </a:t>
            </a:r>
            <a:r>
              <a:rPr lang="en-US" b="1" i="1">
                <a:solidFill>
                  <a:srgbClr val="333399"/>
                </a:solidFill>
              </a:rPr>
              <a:t>structure</a:t>
            </a:r>
            <a:r>
              <a:rPr lang="en-US" b="1" i="1">
                <a:solidFill>
                  <a:srgbClr val="6600CC"/>
                </a:solidFill>
              </a:rPr>
              <a:t> </a:t>
            </a:r>
            <a:r>
              <a:rPr lang="en-US"/>
              <a:t>of the process of leadership around skills</a:t>
            </a:r>
          </a:p>
          <a:p>
            <a:pPr eaLnBrk="1" hangingPunct="1"/>
            <a:r>
              <a:rPr lang="en-US"/>
              <a:t>Describing leadership in terms of skills makes leadership </a:t>
            </a:r>
            <a:r>
              <a:rPr lang="en-US" b="1" i="1">
                <a:solidFill>
                  <a:srgbClr val="660066"/>
                </a:solidFill>
              </a:rPr>
              <a:t>available to everyone</a:t>
            </a:r>
          </a:p>
          <a:p>
            <a:pPr eaLnBrk="1" hangingPunct="1"/>
            <a:r>
              <a:rPr lang="en-US"/>
              <a:t>Provides an </a:t>
            </a:r>
            <a:r>
              <a:rPr lang="en-US" b="1" i="1"/>
              <a:t>expansive view</a:t>
            </a:r>
            <a:r>
              <a:rPr lang="en-US"/>
              <a:t> of leadership that incorporates wide variety of components (i.e., problem-solving skills, social judgment skills)</a:t>
            </a:r>
          </a:p>
          <a:p>
            <a:pPr eaLnBrk="1" hangingPunct="1"/>
            <a:r>
              <a:rPr lang="en-US"/>
              <a:t>Provides a structure </a:t>
            </a:r>
            <a:r>
              <a:rPr lang="en-US" b="1" i="1">
                <a:solidFill>
                  <a:srgbClr val="003366"/>
                </a:solidFill>
              </a:rPr>
              <a:t>consistent</a:t>
            </a:r>
            <a:r>
              <a:rPr lang="en-US">
                <a:solidFill>
                  <a:srgbClr val="006666"/>
                </a:solidFill>
              </a:rPr>
              <a:t> </a:t>
            </a:r>
            <a:r>
              <a:rPr lang="en-US"/>
              <a:t>with leadership education programs</a:t>
            </a:r>
          </a:p>
          <a:p>
            <a:pPr eaLnBrk="1" hangingPunct="1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80076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609600"/>
            <a:ext cx="8534400" cy="914400"/>
          </a:xfrm>
        </p:spPr>
        <p:txBody>
          <a:bodyPr/>
          <a:lstStyle/>
          <a:p>
            <a:pPr eaLnBrk="1" hangingPunct="1"/>
            <a:r>
              <a:rPr lang="en-US"/>
              <a:t>Criticisms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828800"/>
            <a:ext cx="77724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/>
              <a:t>Breadth of the skills approach appears to </a:t>
            </a:r>
            <a:r>
              <a:rPr lang="en-US" b="1" i="1">
                <a:solidFill>
                  <a:srgbClr val="003366"/>
                </a:solidFill>
              </a:rPr>
              <a:t>extend</a:t>
            </a:r>
            <a:r>
              <a:rPr lang="en-US" b="1" i="1">
                <a:solidFill>
                  <a:srgbClr val="0066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/>
              <a:t>beyond the boundaries of leadership, making it more general/less precise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/>
              <a:t>Weak in predictive value; does not explain </a:t>
            </a:r>
            <a:r>
              <a:rPr lang="en-US" b="1" i="1">
                <a:solidFill>
                  <a:srgbClr val="660066"/>
                </a:solidFill>
              </a:rPr>
              <a:t>how</a:t>
            </a:r>
            <a:r>
              <a:rPr lang="en-US">
                <a:solidFill>
                  <a:srgbClr val="660066"/>
                </a:solidFill>
              </a:rPr>
              <a:t> </a:t>
            </a:r>
            <a:r>
              <a:rPr lang="en-US"/>
              <a:t>skills lead to effective leadership performance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/>
              <a:t>Skills model includes individual attributes that are </a:t>
            </a:r>
            <a:r>
              <a:rPr lang="en-US" b="1" i="1">
                <a:solidFill>
                  <a:srgbClr val="333399"/>
                </a:solidFill>
              </a:rPr>
              <a:t>trait-like</a:t>
            </a:r>
            <a:endParaRPr lang="en-US">
              <a:solidFill>
                <a:srgbClr val="333399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85268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609600"/>
            <a:ext cx="8534400" cy="838200"/>
          </a:xfrm>
        </p:spPr>
        <p:txBody>
          <a:bodyPr/>
          <a:lstStyle/>
          <a:p>
            <a:pPr eaLnBrk="1" hangingPunct="1"/>
            <a:r>
              <a:rPr lang="en-US"/>
              <a:t>Application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76400"/>
            <a:ext cx="86868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15000"/>
              </a:spcAft>
            </a:pPr>
            <a:r>
              <a:rPr lang="en-US"/>
              <a:t>The Skills Approach provides a way to delineate the skills of a leader</a:t>
            </a:r>
          </a:p>
          <a:p>
            <a:pPr eaLnBrk="1" hangingPunct="1">
              <a:lnSpc>
                <a:spcPct val="90000"/>
              </a:lnSpc>
              <a:spcAft>
                <a:spcPct val="15000"/>
              </a:spcAft>
            </a:pPr>
            <a:r>
              <a:rPr lang="en-US"/>
              <a:t>It is applicable to leaders at all levels within the organization</a:t>
            </a:r>
          </a:p>
          <a:p>
            <a:pPr eaLnBrk="1" hangingPunct="1">
              <a:lnSpc>
                <a:spcPct val="90000"/>
              </a:lnSpc>
              <a:spcAft>
                <a:spcPct val="15000"/>
              </a:spcAft>
            </a:pPr>
            <a:r>
              <a:rPr lang="en-US"/>
              <a:t>The skills inventory can provide insights into the individual’s leadership competencies</a:t>
            </a:r>
          </a:p>
          <a:p>
            <a:pPr eaLnBrk="1" hangingPunct="1">
              <a:lnSpc>
                <a:spcPct val="90000"/>
              </a:lnSpc>
              <a:spcAft>
                <a:spcPct val="15000"/>
              </a:spcAft>
            </a:pPr>
            <a:r>
              <a:rPr lang="en-US"/>
              <a:t>Test scores allow leaders to learn about areas in which they may wish to seek further training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66703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</TotalTime>
  <Words>965</Words>
  <Application>Microsoft Office PowerPoint</Application>
  <PresentationFormat>Widescreen</PresentationFormat>
  <Paragraphs>210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Leadership</vt:lpstr>
      <vt:lpstr>Overview</vt:lpstr>
      <vt:lpstr>Skills Approach Description</vt:lpstr>
      <vt:lpstr>Three-Skill Approach (Katz, 1955)</vt:lpstr>
      <vt:lpstr>Basic Administrative Skills – Katz (1955)</vt:lpstr>
      <vt:lpstr>Technical Skill</vt:lpstr>
      <vt:lpstr>Human Skill</vt:lpstr>
      <vt:lpstr>Conceptual Skill</vt:lpstr>
      <vt:lpstr>Skills-Based Model</vt:lpstr>
      <vt:lpstr>Skills Model Description (Mumford, Zaccaro, Harding, Jacobs, &amp; Fleishman, 2000)</vt:lpstr>
      <vt:lpstr>Skills Model</vt:lpstr>
      <vt:lpstr>Competency Skills</vt:lpstr>
      <vt:lpstr>Individual Attributes</vt:lpstr>
      <vt:lpstr>Leadership Outcomes</vt:lpstr>
      <vt:lpstr>Skills Model</vt:lpstr>
      <vt:lpstr>Career Experiences</vt:lpstr>
      <vt:lpstr>Environmental Influences</vt:lpstr>
      <vt:lpstr>How Does the Skills Approach Work?</vt:lpstr>
      <vt:lpstr>Skills Approach</vt:lpstr>
      <vt:lpstr>Strengths</vt:lpstr>
      <vt:lpstr>Criticisms</vt:lpstr>
      <vt:lpstr>Application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</dc:title>
  <dc:creator>vijay kumar</dc:creator>
  <cp:lastModifiedBy>SAIF SAMI</cp:lastModifiedBy>
  <cp:revision>7</cp:revision>
  <dcterms:created xsi:type="dcterms:W3CDTF">2015-02-22T07:53:16Z</dcterms:created>
  <dcterms:modified xsi:type="dcterms:W3CDTF">2019-01-19T17:19:11Z</dcterms:modified>
</cp:coreProperties>
</file>